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63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368" autoAdjust="0"/>
    <p:restoredTop sz="94622" autoAdjust="0"/>
  </p:normalViewPr>
  <p:slideViewPr>
    <p:cSldViewPr>
      <p:cViewPr varScale="1">
        <p:scale>
          <a:sx n="82" d="100"/>
          <a:sy n="82" d="100"/>
        </p:scale>
        <p:origin x="-1718" y="-9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1D20F-39E1-4A50-A91C-CFD93B4F3ACA}" type="datetimeFigureOut">
              <a:rPr lang="it-IT" smtClean="0"/>
              <a:t>25/11/2024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CE49F-5A46-4CC1-A853-1D755E0F5D14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1D20F-39E1-4A50-A91C-CFD93B4F3ACA}" type="datetimeFigureOut">
              <a:rPr lang="it-IT" smtClean="0"/>
              <a:t>25/11/2024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CE49F-5A46-4CC1-A853-1D755E0F5D14}" type="slidenum">
              <a:rPr lang="it-IT" smtClean="0"/>
              <a:t>‹N›</a:t>
            </a:fld>
            <a:endParaRPr lang="it-IT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1D20F-39E1-4A50-A91C-CFD93B4F3ACA}" type="datetimeFigureOut">
              <a:rPr lang="it-IT" smtClean="0"/>
              <a:t>25/11/2024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CE49F-5A46-4CC1-A853-1D755E0F5D14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1D20F-39E1-4A50-A91C-CFD93B4F3ACA}" type="datetimeFigureOut">
              <a:rPr lang="it-IT" smtClean="0"/>
              <a:t>25/11/2024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CE49F-5A46-4CC1-A853-1D755E0F5D14}" type="slidenum">
              <a:rPr lang="it-IT" smtClean="0"/>
              <a:t>‹N›</a:t>
            </a:fld>
            <a:endParaRPr lang="it-IT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1D20F-39E1-4A50-A91C-CFD93B4F3ACA}" type="datetimeFigureOut">
              <a:rPr lang="it-IT" smtClean="0"/>
              <a:t>25/11/2024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CE49F-5A46-4CC1-A853-1D755E0F5D14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1D20F-39E1-4A50-A91C-CFD93B4F3ACA}" type="datetimeFigureOut">
              <a:rPr lang="it-IT" smtClean="0"/>
              <a:t>25/11/2024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CE49F-5A46-4CC1-A853-1D755E0F5D14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1D20F-39E1-4A50-A91C-CFD93B4F3ACA}" type="datetimeFigureOut">
              <a:rPr lang="it-IT" smtClean="0"/>
              <a:t>25/11/2024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CE49F-5A46-4CC1-A853-1D755E0F5D14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1D20F-39E1-4A50-A91C-CFD93B4F3ACA}" type="datetimeFigureOut">
              <a:rPr lang="it-IT" smtClean="0"/>
              <a:t>25/11/2024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CE49F-5A46-4CC1-A853-1D755E0F5D14}" type="slidenum">
              <a:rPr lang="it-IT" smtClean="0"/>
              <a:t>‹N›</a:t>
            </a:fld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1D20F-39E1-4A50-A91C-CFD93B4F3ACA}" type="datetimeFigureOut">
              <a:rPr lang="it-IT" smtClean="0"/>
              <a:t>25/11/2024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CE49F-5A46-4CC1-A853-1D755E0F5D14}" type="slidenum">
              <a:rPr lang="it-IT" smtClean="0"/>
              <a:t>‹N›</a:t>
            </a:fld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1D20F-39E1-4A50-A91C-CFD93B4F3ACA}" type="datetimeFigureOut">
              <a:rPr lang="it-IT" smtClean="0"/>
              <a:t>25/11/2024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CE49F-5A46-4CC1-A853-1D755E0F5D14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1D20F-39E1-4A50-A91C-CFD93B4F3ACA}" type="datetimeFigureOut">
              <a:rPr lang="it-IT" smtClean="0"/>
              <a:t>25/11/2024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CE49F-5A46-4CC1-A853-1D755E0F5D14}" type="slidenum">
              <a:rPr lang="it-IT" smtClean="0"/>
              <a:t>‹N›</a:t>
            </a:fld>
            <a:endParaRPr lang="it-IT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2571D20F-39E1-4A50-A91C-CFD93B4F3ACA}" type="datetimeFigureOut">
              <a:rPr lang="it-IT" smtClean="0"/>
              <a:t>25/11/2024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702CE49F-5A46-4CC1-A853-1D755E0F5D14}" type="slidenum">
              <a:rPr lang="it-IT" smtClean="0"/>
              <a:t>‹N›</a:t>
            </a:fld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3568" y="1844824"/>
            <a:ext cx="7772400" cy="1780108"/>
          </a:xfrm>
        </p:spPr>
        <p:txBody>
          <a:bodyPr>
            <a:normAutofit/>
          </a:bodyPr>
          <a:lstStyle/>
          <a:p>
            <a:r>
              <a:rPr lang="it-IT" sz="5400" dirty="0" smtClean="0">
                <a:latin typeface="Georgia" pitchFamily="18" charset="0"/>
              </a:rPr>
              <a:t>Le piante che assorbono più anidride carbonica</a:t>
            </a:r>
            <a:endParaRPr lang="it-IT" sz="5400" dirty="0">
              <a:latin typeface="Georgia" pitchFamily="18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4644008" y="5229200"/>
            <a:ext cx="4356992" cy="936104"/>
          </a:xfrm>
        </p:spPr>
        <p:txBody>
          <a:bodyPr>
            <a:normAutofit/>
          </a:bodyPr>
          <a:lstStyle/>
          <a:p>
            <a:r>
              <a:rPr lang="it-IT" sz="4000" i="1" dirty="0" smtClean="0">
                <a:solidFill>
                  <a:schemeClr val="accent1">
                    <a:lumMod val="50000"/>
                  </a:schemeClr>
                </a:solidFill>
                <a:latin typeface="Georgia" pitchFamily="18" charset="0"/>
              </a:rPr>
              <a:t>Del mondo…</a:t>
            </a:r>
            <a:endParaRPr lang="it-IT" sz="4000" i="1" dirty="0">
              <a:solidFill>
                <a:schemeClr val="accent1">
                  <a:lumMod val="50000"/>
                </a:schemeClr>
              </a:solidFill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8438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432850" y="514169"/>
            <a:ext cx="8229600" cy="1153843"/>
          </a:xfrm>
        </p:spPr>
        <p:txBody>
          <a:bodyPr>
            <a:normAutofit fontScale="90000"/>
          </a:bodyPr>
          <a:lstStyle/>
          <a:p>
            <a:r>
              <a:rPr lang="it-IT" b="1" dirty="0">
                <a:latin typeface="Georgia" panose="02040502050405020303" pitchFamily="18" charset="0"/>
              </a:rPr>
              <a:t>Acero Riccio</a:t>
            </a:r>
            <a:r>
              <a:rPr lang="it-IT" dirty="0">
                <a:latin typeface="Georgia" pitchFamily="18" charset="0"/>
              </a:rPr>
              <a:t>(</a:t>
            </a:r>
            <a:r>
              <a:rPr lang="it-IT" i="1" dirty="0">
                <a:latin typeface="Georgia" pitchFamily="18" charset="0"/>
              </a:rPr>
              <a:t>Acer </a:t>
            </a:r>
            <a:r>
              <a:rPr lang="it-IT" i="1" dirty="0" err="1">
                <a:latin typeface="Georgia" pitchFamily="18" charset="0"/>
              </a:rPr>
              <a:t>platanoides</a:t>
            </a:r>
            <a:r>
              <a:rPr lang="it-IT" dirty="0" smtClean="0">
                <a:latin typeface="Georgia" pitchFamily="18" charset="0"/>
              </a:rPr>
              <a:t>)</a:t>
            </a:r>
            <a:r>
              <a:rPr lang="it-IT" dirty="0">
                <a:latin typeface="Georgia" panose="02040502050405020303" pitchFamily="18" charset="0"/>
              </a:rPr>
              <a:t/>
            </a:r>
            <a:br>
              <a:rPr lang="it-IT" dirty="0">
                <a:latin typeface="Georgia" panose="02040502050405020303" pitchFamily="18" charset="0"/>
              </a:rPr>
            </a:br>
            <a:endParaRPr lang="it-IT" dirty="0">
              <a:latin typeface="Georgia" panose="02040502050405020303" pitchFamily="18" charset="0"/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587210" y="1307505"/>
            <a:ext cx="7920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i="1" dirty="0" smtClean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</a:rPr>
              <a:t>ogni esemplare è in grado di assorbire fino a 3800 kg di CO2 in vent’anni</a:t>
            </a:r>
            <a:endParaRPr lang="it-IT" i="1" dirty="0">
              <a:solidFill>
                <a:schemeClr val="accent1">
                  <a:lumMod val="50000"/>
                </a:schemeClr>
              </a:solidFill>
              <a:latin typeface="Georgia" panose="02040502050405020303" pitchFamily="18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7456" y="2492896"/>
            <a:ext cx="4109087" cy="40988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8269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  <a:p>
            <a:endParaRPr lang="it-IT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7926991" cy="924639"/>
          </a:xfrm>
        </p:spPr>
        <p:txBody>
          <a:bodyPr>
            <a:normAutofit fontScale="90000"/>
          </a:bodyPr>
          <a:lstStyle/>
          <a:p>
            <a:r>
              <a:rPr lang="it-IT" b="1" dirty="0">
                <a:latin typeface="Georgia" panose="02040502050405020303" pitchFamily="18" charset="0"/>
              </a:rPr>
              <a:t>Betulla verrucosa </a:t>
            </a:r>
            <a:r>
              <a:rPr lang="it-IT" b="1" dirty="0" smtClean="0">
                <a:latin typeface="Georgia" panose="02040502050405020303" pitchFamily="18" charset="0"/>
              </a:rPr>
              <a:t>(</a:t>
            </a:r>
            <a:r>
              <a:rPr lang="it-IT" b="1" dirty="0">
                <a:latin typeface="Georgia" panose="02040502050405020303" pitchFamily="18" charset="0"/>
              </a:rPr>
              <a:t>Betula </a:t>
            </a:r>
            <a:r>
              <a:rPr lang="it-IT" sz="4000" b="1" dirty="0" smtClean="0">
                <a:latin typeface="Georgia" panose="02040502050405020303" pitchFamily="18" charset="0"/>
              </a:rPr>
              <a:t>pendula</a:t>
            </a:r>
            <a:r>
              <a:rPr lang="it-IT" b="1" dirty="0" smtClean="0">
                <a:latin typeface="Georgia" panose="02040502050405020303" pitchFamily="18" charset="0"/>
              </a:rPr>
              <a:t>)</a:t>
            </a:r>
            <a:endParaRPr lang="it-IT" b="1" dirty="0">
              <a:latin typeface="Georgia" panose="02040502050405020303" pitchFamily="18" charset="0"/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1298691" y="1404732"/>
            <a:ext cx="65527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i="1" dirty="0" smtClean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</a:rPr>
              <a:t>con 3100 kg di CO2  aspirate dall’aria in vent’anni</a:t>
            </a:r>
            <a:r>
              <a:rPr lang="it-IT" dirty="0" smtClean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</a:rPr>
              <a:t/>
            </a:r>
            <a:br>
              <a:rPr lang="it-IT" dirty="0" smtClean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</a:rPr>
            </a:br>
            <a:endParaRPr lang="it-IT" dirty="0">
              <a:solidFill>
                <a:schemeClr val="accent1">
                  <a:lumMod val="50000"/>
                </a:schemeClr>
              </a:solidFill>
              <a:latin typeface="Georgia" panose="02040502050405020303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1457" y="2276872"/>
            <a:ext cx="3657600" cy="4300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5731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>
                <a:latin typeface="Georgia" panose="02040502050405020303" pitchFamily="18" charset="0"/>
              </a:rPr>
              <a:t>Ginkgo (</a:t>
            </a:r>
            <a:r>
              <a:rPr lang="it-IT" i="1" dirty="0">
                <a:latin typeface="Georgia" panose="02040502050405020303" pitchFamily="18" charset="0"/>
              </a:rPr>
              <a:t>Ginkgo</a:t>
            </a:r>
            <a:r>
              <a:rPr lang="it-IT" b="1" dirty="0">
                <a:latin typeface="Georgia" panose="02040502050405020303" pitchFamily="18" charset="0"/>
              </a:rPr>
              <a:t> </a:t>
            </a:r>
            <a:r>
              <a:rPr lang="it-IT" i="1" dirty="0" smtClean="0">
                <a:latin typeface="Georgia" panose="02040502050405020303" pitchFamily="18" charset="0"/>
              </a:rPr>
              <a:t>Biloba</a:t>
            </a:r>
            <a:r>
              <a:rPr lang="it-IT" b="1" dirty="0" smtClean="0">
                <a:latin typeface="Georgia" panose="02040502050405020303" pitchFamily="18" charset="0"/>
              </a:rPr>
              <a:t>)</a:t>
            </a:r>
            <a:r>
              <a:rPr lang="it-IT" dirty="0">
                <a:latin typeface="Georgia" panose="02040502050405020303" pitchFamily="18" charset="0"/>
              </a:rPr>
              <a:t/>
            </a:r>
            <a:br>
              <a:rPr lang="it-IT" dirty="0">
                <a:latin typeface="Georgia" panose="02040502050405020303" pitchFamily="18" charset="0"/>
              </a:rPr>
            </a:br>
            <a:endParaRPr lang="it-IT" dirty="0">
              <a:latin typeface="Georgia" panose="02040502050405020303" pitchFamily="18" charset="0"/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971600" y="1124744"/>
            <a:ext cx="69127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i="1" dirty="0" smtClean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</a:rPr>
              <a:t>oltre ad assorbire 28 kg di CO2 vanta anche un’alta capacità di barriera contro gas e polveri</a:t>
            </a:r>
            <a:br>
              <a:rPr lang="it-IT" i="1" dirty="0" smtClean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</a:rPr>
            </a:br>
            <a:endParaRPr lang="it-IT" i="1" dirty="0">
              <a:solidFill>
                <a:schemeClr val="accent1">
                  <a:lumMod val="50000"/>
                </a:schemeClr>
              </a:solidFill>
              <a:latin typeface="Georgia" panose="02040502050405020303" pitchFamily="18" charset="0"/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2057566"/>
            <a:ext cx="3199416" cy="43984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56365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b="1" dirty="0">
                <a:latin typeface="Georgia" pitchFamily="18" charset="0"/>
              </a:rPr>
              <a:t>Tiglio </a:t>
            </a:r>
            <a:r>
              <a:rPr lang="it-IT" dirty="0">
                <a:latin typeface="Georgia" pitchFamily="18" charset="0"/>
              </a:rPr>
              <a:t>(</a:t>
            </a:r>
            <a:r>
              <a:rPr lang="it-IT" i="1" dirty="0">
                <a:latin typeface="Georgia" pitchFamily="18" charset="0"/>
              </a:rPr>
              <a:t>Tilia</a:t>
            </a:r>
            <a:r>
              <a:rPr lang="it-IT" dirty="0" smtClean="0">
                <a:latin typeface="Georgia" pitchFamily="18" charset="0"/>
              </a:rPr>
              <a:t>)</a:t>
            </a:r>
            <a:endParaRPr lang="it-IT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2081249" y="1340768"/>
            <a:ext cx="48397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i="1" dirty="0" smtClean="0">
                <a:solidFill>
                  <a:schemeClr val="accent1">
                    <a:lumMod val="50000"/>
                  </a:schemeClr>
                </a:solidFill>
                <a:latin typeface="Georgia" pitchFamily="18" charset="0"/>
              </a:rPr>
              <a:t>può assorbire tra 10 e 20 kg  di CO2 all’anno</a:t>
            </a:r>
            <a:br>
              <a:rPr lang="it-IT" i="1" dirty="0" smtClean="0">
                <a:solidFill>
                  <a:schemeClr val="accent1">
                    <a:lumMod val="50000"/>
                  </a:schemeClr>
                </a:solidFill>
                <a:latin typeface="Georgia" pitchFamily="18" charset="0"/>
              </a:rPr>
            </a:br>
            <a:endParaRPr lang="it-IT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636912"/>
            <a:ext cx="4824536" cy="3816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1100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b="1" dirty="0">
                <a:latin typeface="Georgia" pitchFamily="18" charset="0"/>
              </a:rPr>
              <a:t>Bagolare </a:t>
            </a:r>
            <a:r>
              <a:rPr lang="it-IT" dirty="0">
                <a:latin typeface="Georgia" pitchFamily="18" charset="0"/>
              </a:rPr>
              <a:t>(</a:t>
            </a:r>
            <a:r>
              <a:rPr lang="it-IT" i="1" dirty="0" err="1">
                <a:latin typeface="Georgia" pitchFamily="18" charset="0"/>
              </a:rPr>
              <a:t>Celtis</a:t>
            </a:r>
            <a:r>
              <a:rPr lang="it-IT" i="1" dirty="0">
                <a:latin typeface="Georgia" pitchFamily="18" charset="0"/>
              </a:rPr>
              <a:t> </a:t>
            </a:r>
            <a:r>
              <a:rPr lang="it-IT" i="1" dirty="0" err="1">
                <a:latin typeface="Georgia" pitchFamily="18" charset="0"/>
              </a:rPr>
              <a:t>australis</a:t>
            </a:r>
            <a:r>
              <a:rPr lang="it-IT" dirty="0" smtClean="0">
                <a:latin typeface="Georgia" pitchFamily="18" charset="0"/>
              </a:rPr>
              <a:t>)</a:t>
            </a:r>
            <a:endParaRPr lang="it-IT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333820" y="1340768"/>
            <a:ext cx="85250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i="1" dirty="0" smtClean="0">
                <a:solidFill>
                  <a:schemeClr val="accent1">
                    <a:lumMod val="50000"/>
                  </a:schemeClr>
                </a:solidFill>
                <a:latin typeface="Georgia" pitchFamily="18" charset="0"/>
              </a:rPr>
              <a:t>può assorbire circa 15-25 kg di CO2  all’anno ed è resistente all’ambiente urbano.</a:t>
            </a:r>
            <a:br>
              <a:rPr lang="it-IT" i="1" dirty="0" smtClean="0">
                <a:solidFill>
                  <a:schemeClr val="accent1">
                    <a:lumMod val="50000"/>
                  </a:schemeClr>
                </a:solidFill>
                <a:latin typeface="Georgia" pitchFamily="18" charset="0"/>
              </a:rPr>
            </a:br>
            <a:endParaRPr lang="it-IT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9654" y="2674938"/>
            <a:ext cx="5152630" cy="37783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9668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>
                <a:latin typeface="Georgia" pitchFamily="18" charset="0"/>
              </a:rPr>
              <a:t>Ontano nero </a:t>
            </a:r>
            <a:r>
              <a:rPr lang="it-IT" dirty="0">
                <a:latin typeface="Georgia" pitchFamily="18" charset="0"/>
              </a:rPr>
              <a:t>(</a:t>
            </a:r>
            <a:r>
              <a:rPr lang="it-IT" i="1" dirty="0" err="1">
                <a:latin typeface="Georgia" pitchFamily="18" charset="0"/>
              </a:rPr>
              <a:t>Alnus</a:t>
            </a:r>
            <a:r>
              <a:rPr lang="it-IT" i="1" dirty="0">
                <a:latin typeface="Georgia" pitchFamily="18" charset="0"/>
              </a:rPr>
              <a:t> </a:t>
            </a:r>
            <a:r>
              <a:rPr lang="it-IT" i="1" dirty="0" smtClean="0">
                <a:latin typeface="Georgia" pitchFamily="18" charset="0"/>
              </a:rPr>
              <a:t>glutinosa</a:t>
            </a:r>
            <a:r>
              <a:rPr lang="it-IT" dirty="0" smtClean="0">
                <a:latin typeface="Georgia" pitchFamily="18" charset="0"/>
              </a:rPr>
              <a:t>)</a:t>
            </a:r>
            <a:endParaRPr lang="it-IT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827584" y="1268758"/>
            <a:ext cx="76328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i="1" dirty="0" smtClean="0">
                <a:solidFill>
                  <a:schemeClr val="accent1">
                    <a:lumMod val="50000"/>
                  </a:schemeClr>
                </a:solidFill>
                <a:latin typeface="Georgia" pitchFamily="18" charset="0"/>
              </a:rPr>
              <a:t>riesce a bloccare fino a 26 kg di CO2 e a garantire un forte assorbimento di inquinanti gassosi</a:t>
            </a:r>
            <a:endParaRPr lang="it-IT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6181" y="2674938"/>
            <a:ext cx="4816099" cy="3850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8978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egnaposto contenuto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84140" y="2674938"/>
            <a:ext cx="5183658" cy="3451225"/>
          </a:xfrm>
          <a:prstGeom prst="rect">
            <a:avLst/>
          </a:prstGeom>
        </p:spPr>
      </p:pic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0" y="545228"/>
            <a:ext cx="2664296" cy="504056"/>
          </a:xfrm>
        </p:spPr>
        <p:txBody>
          <a:bodyPr>
            <a:noAutofit/>
          </a:bodyPr>
          <a:lstStyle/>
          <a:p>
            <a:r>
              <a:rPr lang="it-IT" sz="2400" i="1" dirty="0" smtClean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</a:rPr>
              <a:t>…e del nostro territorio</a:t>
            </a:r>
            <a:endParaRPr lang="it-IT" sz="2400" i="1" dirty="0">
              <a:solidFill>
                <a:schemeClr val="accent1">
                  <a:lumMod val="50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5580112" y="1412776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2195736" y="1049284"/>
            <a:ext cx="48245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Ulivo</a:t>
            </a:r>
            <a:r>
              <a:rPr lang="it-IT" sz="3600" dirty="0" smtClean="0">
                <a:solidFill>
                  <a:schemeClr val="bg1"/>
                </a:solidFill>
                <a:latin typeface="Georgia" panose="02040502050405020303" pitchFamily="18" charset="0"/>
              </a:rPr>
              <a:t>(</a:t>
            </a:r>
            <a:r>
              <a:rPr lang="it-IT" sz="3600" i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Olea</a:t>
            </a:r>
            <a:r>
              <a:rPr lang="it-IT" sz="36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r>
              <a:rPr lang="it-IT" sz="3600" i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europaea</a:t>
            </a:r>
            <a:r>
              <a:rPr lang="it-IT" sz="3600" dirty="0" smtClean="0">
                <a:solidFill>
                  <a:schemeClr val="bg1"/>
                </a:solidFill>
                <a:latin typeface="Georgia" panose="02040502050405020303" pitchFamily="18" charset="0"/>
              </a:rPr>
              <a:t>)</a:t>
            </a:r>
            <a:endParaRPr lang="it-IT" sz="36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04597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Georgia" panose="02040502050405020303" pitchFamily="18" charset="0"/>
              </a:rPr>
              <a:t>Leccio</a:t>
            </a:r>
            <a:r>
              <a:rPr lang="it-IT" dirty="0" smtClean="0">
                <a:latin typeface="Georgia" panose="02040502050405020303" pitchFamily="18" charset="0"/>
              </a:rPr>
              <a:t> (</a:t>
            </a:r>
            <a:r>
              <a:rPr lang="it-IT" i="1" dirty="0" err="1" smtClean="0">
                <a:latin typeface="Georgia" panose="02040502050405020303" pitchFamily="18" charset="0"/>
              </a:rPr>
              <a:t>Quercus</a:t>
            </a:r>
            <a:r>
              <a:rPr lang="it-IT" dirty="0" smtClean="0">
                <a:latin typeface="Georgia" panose="02040502050405020303" pitchFamily="18" charset="0"/>
              </a:rPr>
              <a:t> </a:t>
            </a:r>
            <a:r>
              <a:rPr lang="it-IT" i="1" dirty="0" err="1" smtClean="0">
                <a:latin typeface="Georgia" panose="02040502050405020303" pitchFamily="18" charset="0"/>
              </a:rPr>
              <a:t>ilex</a:t>
            </a:r>
            <a:r>
              <a:rPr lang="it-IT" dirty="0" smtClean="0">
                <a:latin typeface="Georgia" panose="02040502050405020303" pitchFamily="18" charset="0"/>
              </a:rPr>
              <a:t>)</a:t>
            </a:r>
            <a:endParaRPr lang="it-IT" dirty="0">
              <a:latin typeface="Georgia" panose="02040502050405020303" pitchFamily="18" charset="0"/>
            </a:endParaRPr>
          </a:p>
        </p:txBody>
      </p:sp>
      <p:pic>
        <p:nvPicPr>
          <p:cNvPr id="8" name="Segnaposto contenuto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87550" y="2674938"/>
            <a:ext cx="5176837" cy="3451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8642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Georgia" panose="02040502050405020303" pitchFamily="18" charset="0"/>
              </a:rPr>
              <a:t>Cipresso</a:t>
            </a:r>
            <a:r>
              <a:rPr lang="it-IT" dirty="0" smtClean="0">
                <a:latin typeface="Georgia" panose="02040502050405020303" pitchFamily="18" charset="0"/>
              </a:rPr>
              <a:t> (</a:t>
            </a:r>
            <a:r>
              <a:rPr lang="it-IT" i="1" dirty="0" err="1" smtClean="0">
                <a:latin typeface="Georgia" panose="02040502050405020303" pitchFamily="18" charset="0"/>
              </a:rPr>
              <a:t>Cupressus</a:t>
            </a:r>
            <a:r>
              <a:rPr lang="it-IT" dirty="0" smtClean="0">
                <a:latin typeface="Georgia" panose="02040502050405020303" pitchFamily="18" charset="0"/>
              </a:rPr>
              <a:t>)</a:t>
            </a:r>
            <a:endParaRPr lang="it-IT" dirty="0">
              <a:latin typeface="Georgia" panose="02040502050405020303" pitchFamily="18" charset="0"/>
            </a:endParaRPr>
          </a:p>
        </p:txBody>
      </p:sp>
      <p:pic>
        <p:nvPicPr>
          <p:cNvPr id="8" name="Segnaposto contenuto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95836" y="2348880"/>
            <a:ext cx="2952328" cy="3956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2022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06692" y="2204864"/>
            <a:ext cx="2730615" cy="4095924"/>
          </a:xfrm>
          <a:prstGeom prst="rect">
            <a:avLst/>
          </a:prstGeom>
        </p:spPr>
      </p:pic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Georgia" panose="02040502050405020303" pitchFamily="18" charset="0"/>
              </a:rPr>
              <a:t>Pino</a:t>
            </a:r>
            <a:r>
              <a:rPr lang="it-IT" dirty="0" smtClean="0">
                <a:latin typeface="Georgia" panose="02040502050405020303" pitchFamily="18" charset="0"/>
              </a:rPr>
              <a:t> (</a:t>
            </a:r>
            <a:r>
              <a:rPr lang="it-IT" i="1" dirty="0" err="1" smtClean="0">
                <a:latin typeface="Georgia" panose="02040502050405020303" pitchFamily="18" charset="0"/>
              </a:rPr>
              <a:t>Pinus</a:t>
            </a:r>
            <a:r>
              <a:rPr lang="it-IT" dirty="0" smtClean="0">
                <a:latin typeface="Georgia" panose="02040502050405020303" pitchFamily="18" charset="0"/>
              </a:rPr>
              <a:t>)</a:t>
            </a:r>
            <a:endParaRPr lang="it-IT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326396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nde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Onde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nde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111</TotalTime>
  <Words>140</Words>
  <Application>Microsoft Office PowerPoint</Application>
  <PresentationFormat>Presentazione su schermo (4:3)</PresentationFormat>
  <Paragraphs>19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2" baseType="lpstr">
      <vt:lpstr>Onde</vt:lpstr>
      <vt:lpstr>Le piante che assorbono più anidride carbonica</vt:lpstr>
      <vt:lpstr>Acero Riccio(Acer platanoides) </vt:lpstr>
      <vt:lpstr>Betulla verrucosa (Betula pendula)</vt:lpstr>
      <vt:lpstr>Ginkgo (Ginkgo Biloba) </vt:lpstr>
      <vt:lpstr>Tiglio (Tilia)</vt:lpstr>
      <vt:lpstr>Bagolare (Celtis australis)</vt:lpstr>
      <vt:lpstr>Ontano nero (Alnus glutinosa)</vt:lpstr>
      <vt:lpstr>…e del nostro territorio</vt:lpstr>
      <vt:lpstr>Leccio (Quercus ilex)</vt:lpstr>
      <vt:lpstr>Cipresso (Cupressus)</vt:lpstr>
      <vt:lpstr>Pino (Pinus)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piante che assorbono più anidride carbonica</dc:title>
  <dc:creator>Utente-14</dc:creator>
  <cp:lastModifiedBy>FILOMENA</cp:lastModifiedBy>
  <cp:revision>12</cp:revision>
  <dcterms:created xsi:type="dcterms:W3CDTF">2024-09-11T10:30:16Z</dcterms:created>
  <dcterms:modified xsi:type="dcterms:W3CDTF">2024-11-25T19:50:53Z</dcterms:modified>
</cp:coreProperties>
</file>